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7" r:id="rId3"/>
    <p:sldId id="258" r:id="rId4"/>
    <p:sldId id="266" r:id="rId5"/>
    <p:sldId id="265" r:id="rId6"/>
    <p:sldId id="264" r:id="rId7"/>
    <p:sldId id="267" r:id="rId8"/>
    <p:sldId id="259" r:id="rId9"/>
    <p:sldId id="261" r:id="rId10"/>
    <p:sldId id="260" r:id="rId11"/>
    <p:sldId id="262" r:id="rId12"/>
    <p:sldId id="263" r:id="rId13"/>
    <p:sldId id="268" r:id="rId14"/>
    <p:sldId id="275" r:id="rId15"/>
    <p:sldId id="270" r:id="rId16"/>
    <p:sldId id="271" r:id="rId17"/>
    <p:sldId id="272" r:id="rId18"/>
    <p:sldId id="276" r:id="rId19"/>
    <p:sldId id="274" r:id="rId20"/>
    <p:sldId id="277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62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66A0D4-B8C2-4ECD-A99F-F66131A5C2A1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CFD2AE-FEEC-4AA0-AA09-AB80714EE6D9}">
      <dgm:prSet/>
      <dgm:spPr/>
      <dgm:t>
        <a:bodyPr/>
        <a:lstStyle/>
        <a:p>
          <a:r>
            <a:rPr lang="en-US" dirty="0"/>
            <a:t>From Heatmap it is evident that none of the column features are highly correlated with target variable (STATUS).</a:t>
          </a:r>
        </a:p>
      </dgm:t>
    </dgm:pt>
    <dgm:pt modelId="{857FCC09-1036-4BB6-99FC-055021714BAA}" type="parTrans" cxnId="{5C266035-1657-4478-A49E-BF80309CFB5F}">
      <dgm:prSet/>
      <dgm:spPr/>
      <dgm:t>
        <a:bodyPr/>
        <a:lstStyle/>
        <a:p>
          <a:endParaRPr lang="en-US"/>
        </a:p>
      </dgm:t>
    </dgm:pt>
    <dgm:pt modelId="{A96C6A19-0BA0-4BDB-A6C6-536E01E23494}" type="sibTrans" cxnId="{5C266035-1657-4478-A49E-BF80309CFB5F}">
      <dgm:prSet/>
      <dgm:spPr/>
      <dgm:t>
        <a:bodyPr/>
        <a:lstStyle/>
        <a:p>
          <a:endParaRPr lang="en-US"/>
        </a:p>
      </dgm:t>
    </dgm:pt>
    <dgm:pt modelId="{11BD5E8E-A353-46B3-9CA4-0ED22C19A08B}">
      <dgm:prSet/>
      <dgm:spPr/>
      <dgm:t>
        <a:bodyPr/>
        <a:lstStyle/>
        <a:p>
          <a:r>
            <a:rPr lang="en-US"/>
            <a:t>This suggests that Linear Classification Model will not provide useful insights and Hence Non-Linear Models will provide more better results.</a:t>
          </a:r>
        </a:p>
      </dgm:t>
    </dgm:pt>
    <dgm:pt modelId="{9E5F1B64-F0B9-4BAC-ACE3-B52F383766DD}" type="parTrans" cxnId="{7B224948-3D54-4404-9570-64F705E82540}">
      <dgm:prSet/>
      <dgm:spPr/>
      <dgm:t>
        <a:bodyPr/>
        <a:lstStyle/>
        <a:p>
          <a:endParaRPr lang="en-US"/>
        </a:p>
      </dgm:t>
    </dgm:pt>
    <dgm:pt modelId="{4E965664-11A9-4F8A-9BB1-ED37964C1648}" type="sibTrans" cxnId="{7B224948-3D54-4404-9570-64F705E82540}">
      <dgm:prSet/>
      <dgm:spPr/>
      <dgm:t>
        <a:bodyPr/>
        <a:lstStyle/>
        <a:p>
          <a:endParaRPr lang="en-US"/>
        </a:p>
      </dgm:t>
    </dgm:pt>
    <dgm:pt modelId="{48AED454-0FA4-4FD5-8DA7-36E6574449D3}">
      <dgm:prSet/>
      <dgm:spPr/>
      <dgm:t>
        <a:bodyPr/>
        <a:lstStyle/>
        <a:p>
          <a:r>
            <a:rPr lang="en-US" dirty="0"/>
            <a:t>ANNUAL_RATE and HOURLY_RATE are highly correlated with each other and Thus, we removed HOURLY_RATE.</a:t>
          </a:r>
        </a:p>
      </dgm:t>
    </dgm:pt>
    <dgm:pt modelId="{DB451E75-7B2D-41A5-8BAC-6EC141F26A13}" type="parTrans" cxnId="{9FF2D9DF-BE3D-4243-B375-11976CB18F3B}">
      <dgm:prSet/>
      <dgm:spPr/>
      <dgm:t>
        <a:bodyPr/>
        <a:lstStyle/>
        <a:p>
          <a:endParaRPr lang="en-US"/>
        </a:p>
      </dgm:t>
    </dgm:pt>
    <dgm:pt modelId="{988BF5B7-7232-4261-B3F3-F7483C8DB14B}" type="sibTrans" cxnId="{9FF2D9DF-BE3D-4243-B375-11976CB18F3B}">
      <dgm:prSet/>
      <dgm:spPr/>
      <dgm:t>
        <a:bodyPr/>
        <a:lstStyle/>
        <a:p>
          <a:endParaRPr lang="en-US"/>
        </a:p>
      </dgm:t>
    </dgm:pt>
    <dgm:pt modelId="{302739C4-5674-4377-8702-D5E0A0798DF9}">
      <dgm:prSet/>
      <dgm:spPr/>
      <dgm:t>
        <a:bodyPr/>
        <a:lstStyle/>
        <a:p>
          <a:r>
            <a:rPr lang="en-US"/>
            <a:t>PREVYR_1 is loosely correlated to the PREVYR_4 and PREVYR_5 as compared to PREVYR_2, PREVYR_3.  So we can include PREVYR_4 and PREVYR_5, but as they both are highly correlated with each other we took PREVYR_4 into consideration.</a:t>
          </a:r>
        </a:p>
      </dgm:t>
    </dgm:pt>
    <dgm:pt modelId="{A1E17BF1-9D01-4375-9969-C16AFFEAB8D7}" type="parTrans" cxnId="{5DC816C6-4ED9-431E-AE6C-DCEF783D2964}">
      <dgm:prSet/>
      <dgm:spPr/>
      <dgm:t>
        <a:bodyPr/>
        <a:lstStyle/>
        <a:p>
          <a:endParaRPr lang="en-US"/>
        </a:p>
      </dgm:t>
    </dgm:pt>
    <dgm:pt modelId="{411C134B-C569-49E5-BD38-457AF2A02615}" type="sibTrans" cxnId="{5DC816C6-4ED9-431E-AE6C-DCEF783D2964}">
      <dgm:prSet/>
      <dgm:spPr/>
      <dgm:t>
        <a:bodyPr/>
        <a:lstStyle/>
        <a:p>
          <a:endParaRPr lang="en-US"/>
        </a:p>
      </dgm:t>
    </dgm:pt>
    <dgm:pt modelId="{4B22A67A-5F24-B842-A582-560FB65AB358}" type="pres">
      <dgm:prSet presAssocID="{3E66A0D4-B8C2-4ECD-A99F-F66131A5C2A1}" presName="outerComposite" presStyleCnt="0">
        <dgm:presLayoutVars>
          <dgm:chMax val="5"/>
          <dgm:dir/>
          <dgm:resizeHandles val="exact"/>
        </dgm:presLayoutVars>
      </dgm:prSet>
      <dgm:spPr/>
    </dgm:pt>
    <dgm:pt modelId="{C3DD288B-5B55-4846-A3DB-A8078F57B998}" type="pres">
      <dgm:prSet presAssocID="{3E66A0D4-B8C2-4ECD-A99F-F66131A5C2A1}" presName="dummyMaxCanvas" presStyleCnt="0">
        <dgm:presLayoutVars/>
      </dgm:prSet>
      <dgm:spPr/>
    </dgm:pt>
    <dgm:pt modelId="{5688CBEE-D2D6-0445-9AD5-2E572DDD9FA8}" type="pres">
      <dgm:prSet presAssocID="{3E66A0D4-B8C2-4ECD-A99F-F66131A5C2A1}" presName="FourNodes_1" presStyleLbl="node1" presStyleIdx="0" presStyleCnt="4">
        <dgm:presLayoutVars>
          <dgm:bulletEnabled val="1"/>
        </dgm:presLayoutVars>
      </dgm:prSet>
      <dgm:spPr/>
    </dgm:pt>
    <dgm:pt modelId="{723C9C6C-A9BA-4945-99A0-045E646C8671}" type="pres">
      <dgm:prSet presAssocID="{3E66A0D4-B8C2-4ECD-A99F-F66131A5C2A1}" presName="FourNodes_2" presStyleLbl="node1" presStyleIdx="1" presStyleCnt="4">
        <dgm:presLayoutVars>
          <dgm:bulletEnabled val="1"/>
        </dgm:presLayoutVars>
      </dgm:prSet>
      <dgm:spPr/>
    </dgm:pt>
    <dgm:pt modelId="{679B0AE2-74EB-7349-81EA-2F0B37584BDD}" type="pres">
      <dgm:prSet presAssocID="{3E66A0D4-B8C2-4ECD-A99F-F66131A5C2A1}" presName="FourNodes_3" presStyleLbl="node1" presStyleIdx="2" presStyleCnt="4">
        <dgm:presLayoutVars>
          <dgm:bulletEnabled val="1"/>
        </dgm:presLayoutVars>
      </dgm:prSet>
      <dgm:spPr/>
    </dgm:pt>
    <dgm:pt modelId="{05F395E3-F868-6E43-A05F-1D22AB3F1F87}" type="pres">
      <dgm:prSet presAssocID="{3E66A0D4-B8C2-4ECD-A99F-F66131A5C2A1}" presName="FourNodes_4" presStyleLbl="node1" presStyleIdx="3" presStyleCnt="4">
        <dgm:presLayoutVars>
          <dgm:bulletEnabled val="1"/>
        </dgm:presLayoutVars>
      </dgm:prSet>
      <dgm:spPr/>
    </dgm:pt>
    <dgm:pt modelId="{79E3E51E-D26A-4646-B8EA-0C2DA7C862D9}" type="pres">
      <dgm:prSet presAssocID="{3E66A0D4-B8C2-4ECD-A99F-F66131A5C2A1}" presName="FourConn_1-2" presStyleLbl="fgAccFollowNode1" presStyleIdx="0" presStyleCnt="3">
        <dgm:presLayoutVars>
          <dgm:bulletEnabled val="1"/>
        </dgm:presLayoutVars>
      </dgm:prSet>
      <dgm:spPr/>
    </dgm:pt>
    <dgm:pt modelId="{D4424CCB-0725-B64F-AF9D-E8A61440DE56}" type="pres">
      <dgm:prSet presAssocID="{3E66A0D4-B8C2-4ECD-A99F-F66131A5C2A1}" presName="FourConn_2-3" presStyleLbl="fgAccFollowNode1" presStyleIdx="1" presStyleCnt="3">
        <dgm:presLayoutVars>
          <dgm:bulletEnabled val="1"/>
        </dgm:presLayoutVars>
      </dgm:prSet>
      <dgm:spPr/>
    </dgm:pt>
    <dgm:pt modelId="{D902B313-5A94-5C46-A0D5-5B1B259313F3}" type="pres">
      <dgm:prSet presAssocID="{3E66A0D4-B8C2-4ECD-A99F-F66131A5C2A1}" presName="FourConn_3-4" presStyleLbl="fgAccFollowNode1" presStyleIdx="2" presStyleCnt="3">
        <dgm:presLayoutVars>
          <dgm:bulletEnabled val="1"/>
        </dgm:presLayoutVars>
      </dgm:prSet>
      <dgm:spPr/>
    </dgm:pt>
    <dgm:pt modelId="{05D48CFB-B4BF-6144-9F4E-26FF6D515BF4}" type="pres">
      <dgm:prSet presAssocID="{3E66A0D4-B8C2-4ECD-A99F-F66131A5C2A1}" presName="FourNodes_1_text" presStyleLbl="node1" presStyleIdx="3" presStyleCnt="4">
        <dgm:presLayoutVars>
          <dgm:bulletEnabled val="1"/>
        </dgm:presLayoutVars>
      </dgm:prSet>
      <dgm:spPr/>
    </dgm:pt>
    <dgm:pt modelId="{9560D47C-F469-DE4D-9D5D-54F556C28734}" type="pres">
      <dgm:prSet presAssocID="{3E66A0D4-B8C2-4ECD-A99F-F66131A5C2A1}" presName="FourNodes_2_text" presStyleLbl="node1" presStyleIdx="3" presStyleCnt="4">
        <dgm:presLayoutVars>
          <dgm:bulletEnabled val="1"/>
        </dgm:presLayoutVars>
      </dgm:prSet>
      <dgm:spPr/>
    </dgm:pt>
    <dgm:pt modelId="{80E5B1C2-53C8-E740-820E-C8782A528235}" type="pres">
      <dgm:prSet presAssocID="{3E66A0D4-B8C2-4ECD-A99F-F66131A5C2A1}" presName="FourNodes_3_text" presStyleLbl="node1" presStyleIdx="3" presStyleCnt="4">
        <dgm:presLayoutVars>
          <dgm:bulletEnabled val="1"/>
        </dgm:presLayoutVars>
      </dgm:prSet>
      <dgm:spPr/>
    </dgm:pt>
    <dgm:pt modelId="{0993DACE-9FF3-6B47-98A3-E6B0B05E6B9C}" type="pres">
      <dgm:prSet presAssocID="{3E66A0D4-B8C2-4ECD-A99F-F66131A5C2A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C56EC06-8C40-1846-AE56-3B6C495E6B8B}" type="presOf" srcId="{AACFD2AE-FEEC-4AA0-AA09-AB80714EE6D9}" destId="{05D48CFB-B4BF-6144-9F4E-26FF6D515BF4}" srcOrd="1" destOrd="0" presId="urn:microsoft.com/office/officeart/2005/8/layout/vProcess5"/>
    <dgm:cxn modelId="{EFE81B10-90A5-4B48-89DD-F2954E24CD54}" type="presOf" srcId="{302739C4-5674-4377-8702-D5E0A0798DF9}" destId="{05F395E3-F868-6E43-A05F-1D22AB3F1F87}" srcOrd="0" destOrd="0" presId="urn:microsoft.com/office/officeart/2005/8/layout/vProcess5"/>
    <dgm:cxn modelId="{D6A1621E-22A5-3049-A5C2-635836DA5C6D}" type="presOf" srcId="{48AED454-0FA4-4FD5-8DA7-36E6574449D3}" destId="{679B0AE2-74EB-7349-81EA-2F0B37584BDD}" srcOrd="0" destOrd="0" presId="urn:microsoft.com/office/officeart/2005/8/layout/vProcess5"/>
    <dgm:cxn modelId="{5C266035-1657-4478-A49E-BF80309CFB5F}" srcId="{3E66A0D4-B8C2-4ECD-A99F-F66131A5C2A1}" destId="{AACFD2AE-FEEC-4AA0-AA09-AB80714EE6D9}" srcOrd="0" destOrd="0" parTransId="{857FCC09-1036-4BB6-99FC-055021714BAA}" sibTransId="{A96C6A19-0BA0-4BDB-A6C6-536E01E23494}"/>
    <dgm:cxn modelId="{D6CC9C36-A6E8-A648-818D-F71C1E69C5FF}" type="presOf" srcId="{AACFD2AE-FEEC-4AA0-AA09-AB80714EE6D9}" destId="{5688CBEE-D2D6-0445-9AD5-2E572DDD9FA8}" srcOrd="0" destOrd="0" presId="urn:microsoft.com/office/officeart/2005/8/layout/vProcess5"/>
    <dgm:cxn modelId="{7B224948-3D54-4404-9570-64F705E82540}" srcId="{3E66A0D4-B8C2-4ECD-A99F-F66131A5C2A1}" destId="{11BD5E8E-A353-46B3-9CA4-0ED22C19A08B}" srcOrd="1" destOrd="0" parTransId="{9E5F1B64-F0B9-4BAC-ACE3-B52F383766DD}" sibTransId="{4E965664-11A9-4F8A-9BB1-ED37964C1648}"/>
    <dgm:cxn modelId="{00522877-59D2-DE4B-ABB1-13AA8BCB48B2}" type="presOf" srcId="{302739C4-5674-4377-8702-D5E0A0798DF9}" destId="{0993DACE-9FF3-6B47-98A3-E6B0B05E6B9C}" srcOrd="1" destOrd="0" presId="urn:microsoft.com/office/officeart/2005/8/layout/vProcess5"/>
    <dgm:cxn modelId="{BA0C6AB6-A162-2448-B63A-C386D71C2F6A}" type="presOf" srcId="{988BF5B7-7232-4261-B3F3-F7483C8DB14B}" destId="{D902B313-5A94-5C46-A0D5-5B1B259313F3}" srcOrd="0" destOrd="0" presId="urn:microsoft.com/office/officeart/2005/8/layout/vProcess5"/>
    <dgm:cxn modelId="{8DE5FCBD-92E5-E24B-8B9D-FB4B7DA9CFDE}" type="presOf" srcId="{A96C6A19-0BA0-4BDB-A6C6-536E01E23494}" destId="{79E3E51E-D26A-4646-B8EA-0C2DA7C862D9}" srcOrd="0" destOrd="0" presId="urn:microsoft.com/office/officeart/2005/8/layout/vProcess5"/>
    <dgm:cxn modelId="{5DC816C6-4ED9-431E-AE6C-DCEF783D2964}" srcId="{3E66A0D4-B8C2-4ECD-A99F-F66131A5C2A1}" destId="{302739C4-5674-4377-8702-D5E0A0798DF9}" srcOrd="3" destOrd="0" parTransId="{A1E17BF1-9D01-4375-9969-C16AFFEAB8D7}" sibTransId="{411C134B-C569-49E5-BD38-457AF2A02615}"/>
    <dgm:cxn modelId="{7BE462CA-394F-7A48-911B-FA962B95CAB0}" type="presOf" srcId="{4E965664-11A9-4F8A-9BB1-ED37964C1648}" destId="{D4424CCB-0725-B64F-AF9D-E8A61440DE56}" srcOrd="0" destOrd="0" presId="urn:microsoft.com/office/officeart/2005/8/layout/vProcess5"/>
    <dgm:cxn modelId="{52EC74CD-B0AE-F946-9CDC-B1FD3EF5BFDF}" type="presOf" srcId="{48AED454-0FA4-4FD5-8DA7-36E6574449D3}" destId="{80E5B1C2-53C8-E740-820E-C8782A528235}" srcOrd="1" destOrd="0" presId="urn:microsoft.com/office/officeart/2005/8/layout/vProcess5"/>
    <dgm:cxn modelId="{0613EED6-6AE4-854E-9489-FF36C5F7CF4B}" type="presOf" srcId="{11BD5E8E-A353-46B3-9CA4-0ED22C19A08B}" destId="{9560D47C-F469-DE4D-9D5D-54F556C28734}" srcOrd="1" destOrd="0" presId="urn:microsoft.com/office/officeart/2005/8/layout/vProcess5"/>
    <dgm:cxn modelId="{85904ADD-9FC8-4A44-82DB-D4EF9D0437A5}" type="presOf" srcId="{11BD5E8E-A353-46B3-9CA4-0ED22C19A08B}" destId="{723C9C6C-A9BA-4945-99A0-045E646C8671}" srcOrd="0" destOrd="0" presId="urn:microsoft.com/office/officeart/2005/8/layout/vProcess5"/>
    <dgm:cxn modelId="{9FF2D9DF-BE3D-4243-B375-11976CB18F3B}" srcId="{3E66A0D4-B8C2-4ECD-A99F-F66131A5C2A1}" destId="{48AED454-0FA4-4FD5-8DA7-36E6574449D3}" srcOrd="2" destOrd="0" parTransId="{DB451E75-7B2D-41A5-8BAC-6EC141F26A13}" sibTransId="{988BF5B7-7232-4261-B3F3-F7483C8DB14B}"/>
    <dgm:cxn modelId="{032BEAE1-DDB3-6143-8E49-18FDEE21129A}" type="presOf" srcId="{3E66A0D4-B8C2-4ECD-A99F-F66131A5C2A1}" destId="{4B22A67A-5F24-B842-A582-560FB65AB358}" srcOrd="0" destOrd="0" presId="urn:microsoft.com/office/officeart/2005/8/layout/vProcess5"/>
    <dgm:cxn modelId="{B51CC058-178E-164C-B8F9-222C07E393D8}" type="presParOf" srcId="{4B22A67A-5F24-B842-A582-560FB65AB358}" destId="{C3DD288B-5B55-4846-A3DB-A8078F57B998}" srcOrd="0" destOrd="0" presId="urn:microsoft.com/office/officeart/2005/8/layout/vProcess5"/>
    <dgm:cxn modelId="{04252E5D-B3CB-9A48-887B-67E38E2194B3}" type="presParOf" srcId="{4B22A67A-5F24-B842-A582-560FB65AB358}" destId="{5688CBEE-D2D6-0445-9AD5-2E572DDD9FA8}" srcOrd="1" destOrd="0" presId="urn:microsoft.com/office/officeart/2005/8/layout/vProcess5"/>
    <dgm:cxn modelId="{7EA9DBFD-9526-EE4F-B95B-C56DF72B9F52}" type="presParOf" srcId="{4B22A67A-5F24-B842-A582-560FB65AB358}" destId="{723C9C6C-A9BA-4945-99A0-045E646C8671}" srcOrd="2" destOrd="0" presId="urn:microsoft.com/office/officeart/2005/8/layout/vProcess5"/>
    <dgm:cxn modelId="{F90E3414-4369-3343-A92E-05A1C1F4ED55}" type="presParOf" srcId="{4B22A67A-5F24-B842-A582-560FB65AB358}" destId="{679B0AE2-74EB-7349-81EA-2F0B37584BDD}" srcOrd="3" destOrd="0" presId="urn:microsoft.com/office/officeart/2005/8/layout/vProcess5"/>
    <dgm:cxn modelId="{0E827916-21F7-D54B-AB43-5E527939A02D}" type="presParOf" srcId="{4B22A67A-5F24-B842-A582-560FB65AB358}" destId="{05F395E3-F868-6E43-A05F-1D22AB3F1F87}" srcOrd="4" destOrd="0" presId="urn:microsoft.com/office/officeart/2005/8/layout/vProcess5"/>
    <dgm:cxn modelId="{B990EBAB-3871-9F48-BD95-5D6B4B9DE8D4}" type="presParOf" srcId="{4B22A67A-5F24-B842-A582-560FB65AB358}" destId="{79E3E51E-D26A-4646-B8EA-0C2DA7C862D9}" srcOrd="5" destOrd="0" presId="urn:microsoft.com/office/officeart/2005/8/layout/vProcess5"/>
    <dgm:cxn modelId="{5D3F504B-1093-4B47-8342-376F67A2D2BC}" type="presParOf" srcId="{4B22A67A-5F24-B842-A582-560FB65AB358}" destId="{D4424CCB-0725-B64F-AF9D-E8A61440DE56}" srcOrd="6" destOrd="0" presId="urn:microsoft.com/office/officeart/2005/8/layout/vProcess5"/>
    <dgm:cxn modelId="{17399B8B-86DC-4F4A-801A-D5E06FBB6FDC}" type="presParOf" srcId="{4B22A67A-5F24-B842-A582-560FB65AB358}" destId="{D902B313-5A94-5C46-A0D5-5B1B259313F3}" srcOrd="7" destOrd="0" presId="urn:microsoft.com/office/officeart/2005/8/layout/vProcess5"/>
    <dgm:cxn modelId="{6D2B77E4-D4F2-3F4C-B913-15676A3EAE46}" type="presParOf" srcId="{4B22A67A-5F24-B842-A582-560FB65AB358}" destId="{05D48CFB-B4BF-6144-9F4E-26FF6D515BF4}" srcOrd="8" destOrd="0" presId="urn:microsoft.com/office/officeart/2005/8/layout/vProcess5"/>
    <dgm:cxn modelId="{4E240B42-C1FD-8248-96B8-07D951DC992C}" type="presParOf" srcId="{4B22A67A-5F24-B842-A582-560FB65AB358}" destId="{9560D47C-F469-DE4D-9D5D-54F556C28734}" srcOrd="9" destOrd="0" presId="urn:microsoft.com/office/officeart/2005/8/layout/vProcess5"/>
    <dgm:cxn modelId="{FEEAB322-B118-DD45-919A-BF53A2593A49}" type="presParOf" srcId="{4B22A67A-5F24-B842-A582-560FB65AB358}" destId="{80E5B1C2-53C8-E740-820E-C8782A528235}" srcOrd="10" destOrd="0" presId="urn:microsoft.com/office/officeart/2005/8/layout/vProcess5"/>
    <dgm:cxn modelId="{EEBF318A-3C5C-6D46-9E89-6D8140B9286D}" type="presParOf" srcId="{4B22A67A-5F24-B842-A582-560FB65AB358}" destId="{0993DACE-9FF3-6B47-98A3-E6B0B05E6B9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88CBEE-D2D6-0445-9AD5-2E572DDD9FA8}">
      <dsp:nvSpPr>
        <dsp:cNvPr id="0" name=""/>
        <dsp:cNvSpPr/>
      </dsp:nvSpPr>
      <dsp:spPr>
        <a:xfrm>
          <a:off x="0" y="0"/>
          <a:ext cx="6877049" cy="8539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From Heatmap it is evident that none of the column features are highly correlated with target variable (STATUS).</a:t>
          </a:r>
        </a:p>
      </dsp:txBody>
      <dsp:txXfrm>
        <a:off x="25010" y="25010"/>
        <a:ext cx="5883452" cy="803896"/>
      </dsp:txXfrm>
    </dsp:sp>
    <dsp:sp modelId="{723C9C6C-A9BA-4945-99A0-045E646C8671}">
      <dsp:nvSpPr>
        <dsp:cNvPr id="0" name=""/>
        <dsp:cNvSpPr/>
      </dsp:nvSpPr>
      <dsp:spPr>
        <a:xfrm>
          <a:off x="575952" y="1009173"/>
          <a:ext cx="6877049" cy="853916"/>
        </a:xfrm>
        <a:prstGeom prst="roundRect">
          <a:avLst>
            <a:gd name="adj" fmla="val 10000"/>
          </a:avLst>
        </a:prstGeom>
        <a:solidFill>
          <a:schemeClr val="accent2">
            <a:hueOff val="-904150"/>
            <a:satOff val="-552"/>
            <a:lumOff val="215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This suggests that Linear Classification Model will not provide useful insights and Hence Non-Linear Models will provide more better results.</a:t>
          </a:r>
        </a:p>
      </dsp:txBody>
      <dsp:txXfrm>
        <a:off x="600962" y="1034183"/>
        <a:ext cx="5696031" cy="803896"/>
      </dsp:txXfrm>
    </dsp:sp>
    <dsp:sp modelId="{679B0AE2-74EB-7349-81EA-2F0B37584BDD}">
      <dsp:nvSpPr>
        <dsp:cNvPr id="0" name=""/>
        <dsp:cNvSpPr/>
      </dsp:nvSpPr>
      <dsp:spPr>
        <a:xfrm>
          <a:off x="1143309" y="2018347"/>
          <a:ext cx="6877049" cy="853916"/>
        </a:xfrm>
        <a:prstGeom prst="roundRect">
          <a:avLst>
            <a:gd name="adj" fmla="val 10000"/>
          </a:avLst>
        </a:prstGeom>
        <a:solidFill>
          <a:schemeClr val="accent2">
            <a:hueOff val="-1808300"/>
            <a:satOff val="-1104"/>
            <a:lumOff val="431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ANNUAL_RATE and HOURLY_RATE are highly correlated with each other and Thus, we removed HOURLY_RATE.</a:t>
          </a:r>
        </a:p>
      </dsp:txBody>
      <dsp:txXfrm>
        <a:off x="1168319" y="2043357"/>
        <a:ext cx="5704627" cy="803896"/>
      </dsp:txXfrm>
    </dsp:sp>
    <dsp:sp modelId="{05F395E3-F868-6E43-A05F-1D22AB3F1F87}">
      <dsp:nvSpPr>
        <dsp:cNvPr id="0" name=""/>
        <dsp:cNvSpPr/>
      </dsp:nvSpPr>
      <dsp:spPr>
        <a:xfrm>
          <a:off x="1719262" y="3027520"/>
          <a:ext cx="6877049" cy="853916"/>
        </a:xfrm>
        <a:prstGeom prst="roundRect">
          <a:avLst>
            <a:gd name="adj" fmla="val 10000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PREVYR_1 is loosely correlated to the PREVYR_4 and PREVYR_5 as compared to PREVYR_2, PREVYR_3.  So we can include PREVYR_4 and PREVYR_5, but as they both are highly correlated with each other we took PREVYR_4 into consideration.</a:t>
          </a:r>
        </a:p>
      </dsp:txBody>
      <dsp:txXfrm>
        <a:off x="1744272" y="3052530"/>
        <a:ext cx="5696031" cy="803896"/>
      </dsp:txXfrm>
    </dsp:sp>
    <dsp:sp modelId="{79E3E51E-D26A-4646-B8EA-0C2DA7C862D9}">
      <dsp:nvSpPr>
        <dsp:cNvPr id="0" name=""/>
        <dsp:cNvSpPr/>
      </dsp:nvSpPr>
      <dsp:spPr>
        <a:xfrm>
          <a:off x="6322004" y="654022"/>
          <a:ext cx="555045" cy="55504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6446889" y="654022"/>
        <a:ext cx="305275" cy="417671"/>
      </dsp:txXfrm>
    </dsp:sp>
    <dsp:sp modelId="{D4424CCB-0725-B64F-AF9D-E8A61440DE56}">
      <dsp:nvSpPr>
        <dsp:cNvPr id="0" name=""/>
        <dsp:cNvSpPr/>
      </dsp:nvSpPr>
      <dsp:spPr>
        <a:xfrm>
          <a:off x="6897957" y="1663195"/>
          <a:ext cx="555045" cy="55504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870684"/>
            <a:satOff val="3763"/>
            <a:lumOff val="57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870684"/>
              <a:satOff val="3763"/>
              <a:lumOff val="5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022842" y="1663195"/>
        <a:ext cx="305275" cy="417671"/>
      </dsp:txXfrm>
    </dsp:sp>
    <dsp:sp modelId="{D902B313-5A94-5C46-A0D5-5B1B259313F3}">
      <dsp:nvSpPr>
        <dsp:cNvPr id="0" name=""/>
        <dsp:cNvSpPr/>
      </dsp:nvSpPr>
      <dsp:spPr>
        <a:xfrm>
          <a:off x="7465313" y="2672369"/>
          <a:ext cx="555045" cy="55504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741368"/>
            <a:satOff val="7526"/>
            <a:lumOff val="114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741368"/>
              <a:satOff val="7526"/>
              <a:lumOff val="11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590198" y="2672369"/>
        <a:ext cx="305275" cy="417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B88E-4F90-9342-8851-29BB7F3D3D61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EE7D-6836-9A41-9F91-4A800252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25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B88E-4F90-9342-8851-29BB7F3D3D61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EE7D-6836-9A41-9F91-4A800252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05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B88E-4F90-9342-8851-29BB7F3D3D61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EE7D-6836-9A41-9F91-4A80025253C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1031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B88E-4F90-9342-8851-29BB7F3D3D61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EE7D-6836-9A41-9F91-4A800252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17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B88E-4F90-9342-8851-29BB7F3D3D61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EE7D-6836-9A41-9F91-4A80025253C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8735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B88E-4F90-9342-8851-29BB7F3D3D61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EE7D-6836-9A41-9F91-4A800252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53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B88E-4F90-9342-8851-29BB7F3D3D61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EE7D-6836-9A41-9F91-4A800252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96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B88E-4F90-9342-8851-29BB7F3D3D61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EE7D-6836-9A41-9F91-4A800252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94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B88E-4F90-9342-8851-29BB7F3D3D61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EE7D-6836-9A41-9F91-4A800252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8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B88E-4F90-9342-8851-29BB7F3D3D61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EE7D-6836-9A41-9F91-4A800252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00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B88E-4F90-9342-8851-29BB7F3D3D61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EE7D-6836-9A41-9F91-4A800252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55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B88E-4F90-9342-8851-29BB7F3D3D61}" type="datetimeFigureOut">
              <a:rPr lang="en-US" smtClean="0"/>
              <a:t>5/8/20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EE7D-6836-9A41-9F91-4A800252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74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B88E-4F90-9342-8851-29BB7F3D3D61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EE7D-6836-9A41-9F91-4A800252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23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B88E-4F90-9342-8851-29BB7F3D3D61}" type="datetimeFigureOut">
              <a:rPr lang="en-US" smtClean="0"/>
              <a:t>5/8/20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EE7D-6836-9A41-9F91-4A800252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97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B88E-4F90-9342-8851-29BB7F3D3D61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EE7D-6836-9A41-9F91-4A800252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23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EE7D-6836-9A41-9F91-4A80025253C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FB88E-4F90-9342-8851-29BB7F3D3D61}" type="datetimeFigureOut">
              <a:rPr lang="en-US" smtClean="0"/>
              <a:t>5/8/20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9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FB88E-4F90-9342-8851-29BB7F3D3D61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12CEE7D-6836-9A41-9F91-4A800252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94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3E5FF-A8EA-E240-AEC9-B47891F57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367" y="320552"/>
            <a:ext cx="8171594" cy="1646302"/>
          </a:xfrm>
          <a:ln>
            <a:noFill/>
          </a:ln>
        </p:spPr>
        <p:txBody>
          <a:bodyPr/>
          <a:lstStyle/>
          <a:p>
            <a:r>
              <a:rPr lang="en-US" dirty="0"/>
              <a:t>Data Analysis on Employee Attrition Data</a:t>
            </a:r>
          </a:p>
        </p:txBody>
      </p:sp>
      <p:pic>
        <p:nvPicPr>
          <p:cNvPr id="5" name="Picture 4" descr="A person standing on a baseball field&#10;&#10;Description automatically generated">
            <a:extLst>
              <a:ext uri="{FF2B5EF4-FFF2-40B4-BE49-F238E27FC236}">
                <a16:creationId xmlns:a16="http://schemas.microsoft.com/office/drawing/2014/main" id="{A1A62C44-1BD8-F144-8D15-A1E7AAF7E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90" y="2335866"/>
            <a:ext cx="2148454" cy="2210664"/>
          </a:xfrm>
          <a:prstGeom prst="rect">
            <a:avLst/>
          </a:prstGeom>
        </p:spPr>
      </p:pic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9349704-C543-9648-AA0A-13625B04B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841" y="2335866"/>
            <a:ext cx="2054323" cy="22106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264B1C-CC58-864D-8187-B977FA2CE4D2}"/>
              </a:ext>
            </a:extLst>
          </p:cNvPr>
          <p:cNvSpPr txBox="1"/>
          <p:nvPr/>
        </p:nvSpPr>
        <p:spPr>
          <a:xfrm>
            <a:off x="1023319" y="4707992"/>
            <a:ext cx="14847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Aakash Rami</a:t>
            </a:r>
          </a:p>
          <a:p>
            <a:r>
              <a:rPr lang="en-US" dirty="0"/>
              <a:t>CS 513 B</a:t>
            </a:r>
          </a:p>
          <a:p>
            <a:r>
              <a:rPr lang="en-US" dirty="0"/>
              <a:t>MIS 	</a:t>
            </a:r>
          </a:p>
          <a:p>
            <a:r>
              <a:rPr lang="en-US" dirty="0"/>
              <a:t>Graduate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6ED32F-593C-104C-9659-764126461E2B}"/>
              </a:ext>
            </a:extLst>
          </p:cNvPr>
          <p:cNvSpPr/>
          <p:nvPr/>
        </p:nvSpPr>
        <p:spPr>
          <a:xfrm>
            <a:off x="3479651" y="4707993"/>
            <a:ext cx="14847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Manan Bhatt</a:t>
            </a:r>
          </a:p>
          <a:p>
            <a:r>
              <a:rPr lang="en-US" dirty="0"/>
              <a:t>CS 513 B</a:t>
            </a:r>
          </a:p>
          <a:p>
            <a:r>
              <a:rPr lang="en-US" dirty="0"/>
              <a:t>MIS 	</a:t>
            </a:r>
          </a:p>
          <a:p>
            <a:r>
              <a:rPr lang="en-US" dirty="0"/>
              <a:t>Graduate</a:t>
            </a:r>
          </a:p>
        </p:txBody>
      </p:sp>
      <p:pic>
        <p:nvPicPr>
          <p:cNvPr id="13" name="Picture 1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31AB4CBD-1F1E-AB49-AA12-2F15E71E9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243" y="2335866"/>
            <a:ext cx="1657998" cy="22106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78A991-3286-6244-843A-113593D9D0F7}"/>
              </a:ext>
            </a:extLst>
          </p:cNvPr>
          <p:cNvSpPr/>
          <p:nvPr/>
        </p:nvSpPr>
        <p:spPr>
          <a:xfrm>
            <a:off x="5565793" y="4707993"/>
            <a:ext cx="18908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Rohan </a:t>
            </a:r>
            <a:r>
              <a:rPr lang="en-US" dirty="0" err="1"/>
              <a:t>Ratwani</a:t>
            </a:r>
            <a:endParaRPr lang="en-US" dirty="0"/>
          </a:p>
          <a:p>
            <a:r>
              <a:rPr lang="en-US" dirty="0"/>
              <a:t>CS 513 A</a:t>
            </a:r>
          </a:p>
          <a:p>
            <a:r>
              <a:rPr lang="en-US" dirty="0"/>
              <a:t>CS 	</a:t>
            </a:r>
          </a:p>
          <a:p>
            <a:r>
              <a:rPr lang="en-US" dirty="0"/>
              <a:t>Graduate</a:t>
            </a:r>
          </a:p>
        </p:txBody>
      </p:sp>
      <p:pic>
        <p:nvPicPr>
          <p:cNvPr id="16" name="Picture 15" descr="A picture containing building, red, small, table&#10;&#10;Description automatically generated">
            <a:extLst>
              <a:ext uri="{FF2B5EF4-FFF2-40B4-BE49-F238E27FC236}">
                <a16:creationId xmlns:a16="http://schemas.microsoft.com/office/drawing/2014/main" id="{B4E6EB88-54D8-DA40-A556-C5392D84B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496987" y="2600000"/>
            <a:ext cx="2210665" cy="16579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D44F8CF-6B27-A64A-AE78-21DA88F557A1}"/>
              </a:ext>
            </a:extLst>
          </p:cNvPr>
          <p:cNvSpPr/>
          <p:nvPr/>
        </p:nvSpPr>
        <p:spPr>
          <a:xfrm>
            <a:off x="7773320" y="4707992"/>
            <a:ext cx="17639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Hardik Patel</a:t>
            </a:r>
          </a:p>
          <a:p>
            <a:r>
              <a:rPr lang="en-US" dirty="0"/>
              <a:t>CS 513 A</a:t>
            </a:r>
          </a:p>
          <a:p>
            <a:r>
              <a:rPr lang="en-US" dirty="0"/>
              <a:t>CS 	</a:t>
            </a:r>
          </a:p>
          <a:p>
            <a:r>
              <a:rPr lang="en-US" dirty="0"/>
              <a:t>Graduate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A5AAE3-DEDD-ED46-8F25-B4DFD2810804}"/>
              </a:ext>
            </a:extLst>
          </p:cNvPr>
          <p:cNvSpPr txBox="1"/>
          <p:nvPr/>
        </p:nvSpPr>
        <p:spPr>
          <a:xfrm>
            <a:off x="3850063" y="1954335"/>
            <a:ext cx="307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Team Name: </a:t>
            </a:r>
            <a:r>
              <a:rPr lang="en-US" b="1" dirty="0" err="1"/>
              <a:t>Ducks$Indian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1614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824BF-1F20-F34B-91EC-79F1E66D6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 Selection: Continue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8ADA7B3-11FE-4A8F-80B6-638EB602E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selected and finalized top 10 features which were important to be considered for outcome variable and again tested Random Forest Model.</a:t>
            </a:r>
          </a:p>
          <a:p>
            <a:r>
              <a:rPr lang="en-US" dirty="0">
                <a:solidFill>
                  <a:schemeClr val="bg1"/>
                </a:solidFill>
              </a:rPr>
              <a:t>We achieved Accuracy Score: 70.24965 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6FE4CA-BC64-D347-B51F-C56486513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468212"/>
            <a:ext cx="5143500" cy="3909060"/>
          </a:xfrm>
          <a:prstGeom prst="rect">
            <a:avLst/>
          </a:prstGeom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2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052AD3-EED9-4044-916D-9AF941450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589" y="1546669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Heat Map between Columns: 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6E918B1-FA59-42EF-8A8E-B0F3D1E54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60D7508-595C-3144-9777-BBDD574E5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280" y="1298764"/>
            <a:ext cx="5971037" cy="503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B3394-21D1-7943-91AD-91D244467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Heat Map: Observations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31A62F-5808-408B-84DC-D29ACD2F08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9131926"/>
              </p:ext>
            </p:extLst>
          </p:nvPr>
        </p:nvGraphicFramePr>
        <p:xfrm>
          <a:off x="677334" y="1590317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7150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62BD1-E2BA-084D-9837-322BF09A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Models Used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8E147-B0C8-9C49-B0AA-E835486CB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K- Nearest Neighbor(KNN)</a:t>
            </a:r>
          </a:p>
          <a:p>
            <a:r>
              <a:rPr lang="en-US" dirty="0">
                <a:solidFill>
                  <a:srgbClr val="FFFFFF"/>
                </a:solidFill>
              </a:rPr>
              <a:t>Decision Tree</a:t>
            </a:r>
          </a:p>
          <a:p>
            <a:r>
              <a:rPr lang="en-US" dirty="0">
                <a:solidFill>
                  <a:srgbClr val="FFFFFF"/>
                </a:solidFill>
              </a:rPr>
              <a:t>C50</a:t>
            </a:r>
          </a:p>
          <a:p>
            <a:r>
              <a:rPr lang="en-US" dirty="0">
                <a:solidFill>
                  <a:srgbClr val="FFFFFF"/>
                </a:solidFill>
              </a:rPr>
              <a:t>Naïve Bayes </a:t>
            </a:r>
          </a:p>
          <a:p>
            <a:r>
              <a:rPr lang="en-US" dirty="0">
                <a:solidFill>
                  <a:srgbClr val="FFFFFF"/>
                </a:solidFill>
              </a:rPr>
              <a:t>Random Forest </a:t>
            </a:r>
          </a:p>
          <a:p>
            <a:r>
              <a:rPr lang="en-US" dirty="0">
                <a:solidFill>
                  <a:srgbClr val="FFFFFF"/>
                </a:solidFill>
              </a:rPr>
              <a:t>Artificial Neural Network(ANN)	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09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C1BA6D5-E8B0-0A47-8127-7011F86B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KNN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18A86FE-6A8C-9F43-8601-B38F0A46F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212190"/>
              </p:ext>
            </p:extLst>
          </p:nvPr>
        </p:nvGraphicFramePr>
        <p:xfrm>
          <a:off x="4662986" y="1564992"/>
          <a:ext cx="4887354" cy="372801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434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2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2219">
                <a:tc>
                  <a:txBody>
                    <a:bodyPr/>
                    <a:lstStyle/>
                    <a:p>
                      <a:pPr algn="ctr"/>
                      <a:r>
                        <a:rPr lang="en-IN" sz="1400" b="0" cap="all" spc="150" dirty="0">
                          <a:solidFill>
                            <a:schemeClr val="lt1"/>
                          </a:solidFill>
                        </a:rPr>
                        <a:t>Value of K</a:t>
                      </a:r>
                    </a:p>
                  </a:txBody>
                  <a:tcPr marL="124175" marR="124175" marT="124175" marB="1241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cap="all" spc="150" dirty="0">
                          <a:solidFill>
                            <a:schemeClr val="lt1"/>
                          </a:solidFill>
                        </a:rPr>
                        <a:t>Accuracy (%)</a:t>
                      </a:r>
                    </a:p>
                  </a:txBody>
                  <a:tcPr marL="124175" marR="124175" marT="124175" marB="1241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algn="ctr"/>
                      <a:r>
                        <a:rPr lang="en-IN" sz="1200" cap="none" spc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24175" marR="124175" marT="124175" marB="12417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cap="none" spc="0">
                          <a:solidFill>
                            <a:schemeClr val="tx1"/>
                          </a:solidFill>
                        </a:rPr>
                        <a:t>58.177</a:t>
                      </a:r>
                    </a:p>
                  </a:txBody>
                  <a:tcPr marL="124175" marR="124175" marT="124175" marB="12417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algn="ctr"/>
                      <a:r>
                        <a:rPr lang="en-IN" sz="1200" cap="none" spc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124175" marR="124175" marT="124175" marB="12417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cap="none" spc="0">
                          <a:solidFill>
                            <a:schemeClr val="tx1"/>
                          </a:solidFill>
                        </a:rPr>
                        <a:t>58.645</a:t>
                      </a:r>
                    </a:p>
                  </a:txBody>
                  <a:tcPr marL="124175" marR="124175" marT="124175" marB="12417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algn="ctr"/>
                      <a:r>
                        <a:rPr lang="en-IN" sz="1200" cap="none" spc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124175" marR="124175" marT="124175" marB="12417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cap="none" spc="0">
                          <a:solidFill>
                            <a:schemeClr val="tx1"/>
                          </a:solidFill>
                        </a:rPr>
                        <a:t>60.133</a:t>
                      </a:r>
                    </a:p>
                  </a:txBody>
                  <a:tcPr marL="124175" marR="124175" marT="124175" marB="12417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algn="ctr"/>
                      <a:r>
                        <a:rPr lang="en-IN" sz="1200" cap="none" spc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24175" marR="124175" marT="124175" marB="12417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cap="none" spc="0">
                          <a:solidFill>
                            <a:schemeClr val="tx1"/>
                          </a:solidFill>
                        </a:rPr>
                        <a:t>60.674</a:t>
                      </a:r>
                    </a:p>
                  </a:txBody>
                  <a:tcPr marL="124175" marR="124175" marT="124175" marB="12417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algn="ctr"/>
                      <a:r>
                        <a:rPr lang="en-IN" sz="1200" cap="none" spc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124175" marR="124175" marT="124175" marB="12417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cap="none" spc="0">
                          <a:solidFill>
                            <a:schemeClr val="tx1"/>
                          </a:solidFill>
                        </a:rPr>
                        <a:t>61.173</a:t>
                      </a:r>
                    </a:p>
                  </a:txBody>
                  <a:tcPr marL="124175" marR="124175" marT="124175" marB="12417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algn="ctr"/>
                      <a:r>
                        <a:rPr lang="en-IN" sz="1200" cap="none" spc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124175" marR="124175" marT="124175" marB="12417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cap="none" spc="0" dirty="0">
                          <a:solidFill>
                            <a:schemeClr val="tx1"/>
                          </a:solidFill>
                        </a:rPr>
                        <a:t>61.964</a:t>
                      </a:r>
                    </a:p>
                  </a:txBody>
                  <a:tcPr marL="124175" marR="124175" marT="124175" marB="12417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algn="ctr"/>
                      <a:r>
                        <a:rPr lang="en-IN" sz="1200" cap="none" spc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marL="124175" marR="124175" marT="124175" marB="12417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cap="none" spc="0" dirty="0">
                          <a:solidFill>
                            <a:schemeClr val="tx1"/>
                          </a:solidFill>
                        </a:rPr>
                        <a:t>62.089</a:t>
                      </a:r>
                    </a:p>
                  </a:txBody>
                  <a:tcPr marL="124175" marR="124175" marT="124175" marB="12417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1810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AD5D9-297F-E94C-BA3B-3BF1C98FA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A06EC-56B9-4E43-894D-02CED9B9D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accuracy of the Decision Tree classifier is 64.33%.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587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5CE2B-EBFC-A344-9F92-08EA1EE0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C50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F8AF6-268E-394C-9870-1F711BADF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accuracy of the C50 classifier is 61.205%. 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76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EAD99-06AD-2B4D-883B-AE9304B9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Naïve Bayes: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D498E-79FF-6644-9803-38E4C310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accuracy of the Naïve Bayes classifier is 69.02%.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247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C1BA6D5-E8B0-0A47-8127-7011F86B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Random Forest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73014C-242A-EA45-8031-DE85176D8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168205"/>
              </p:ext>
            </p:extLst>
          </p:nvPr>
        </p:nvGraphicFramePr>
        <p:xfrm>
          <a:off x="4632455" y="1585247"/>
          <a:ext cx="4887354" cy="368750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434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2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err="1"/>
                        <a:t>nTree</a:t>
                      </a:r>
                      <a:r>
                        <a:rPr lang="en-IN" sz="1400" b="1" dirty="0"/>
                        <a:t>(Number of Tree)</a:t>
                      </a:r>
                    </a:p>
                  </a:txBody>
                  <a:tcPr marL="124175" marR="124175" marT="124175" marB="1241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cap="all" spc="150" dirty="0">
                          <a:solidFill>
                            <a:schemeClr val="lt1"/>
                          </a:solidFill>
                        </a:rPr>
                        <a:t>Accuracy (%)</a:t>
                      </a:r>
                    </a:p>
                  </a:txBody>
                  <a:tcPr marL="124175" marR="124175" marT="124175" marB="1241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500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69.787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800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69.496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1000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70.162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1200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69.954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1500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70.037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1600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70.037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500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69.787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95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ACC8F4-D931-FF40-99D1-A3DE6A178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624" y="4811408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Artificial Neural Network(ANN)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F1FF1B3B-BFA7-2D44-A3B9-BF8C05B91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404273"/>
              </p:ext>
            </p:extLst>
          </p:nvPr>
        </p:nvGraphicFramePr>
        <p:xfrm>
          <a:off x="1422248" y="1475300"/>
          <a:ext cx="7476783" cy="273174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23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7684">
                  <a:extLst>
                    <a:ext uri="{9D8B030D-6E8A-4147-A177-3AD203B41FA5}">
                      <a16:colId xmlns:a16="http://schemas.microsoft.com/office/drawing/2014/main" val="3675019350"/>
                    </a:ext>
                  </a:extLst>
                </a:gridCol>
                <a:gridCol w="1247684">
                  <a:extLst>
                    <a:ext uri="{9D8B030D-6E8A-4147-A177-3AD203B41FA5}">
                      <a16:colId xmlns:a16="http://schemas.microsoft.com/office/drawing/2014/main" val="12921304"/>
                    </a:ext>
                  </a:extLst>
                </a:gridCol>
                <a:gridCol w="1247684">
                  <a:extLst>
                    <a:ext uri="{9D8B030D-6E8A-4147-A177-3AD203B41FA5}">
                      <a16:colId xmlns:a16="http://schemas.microsoft.com/office/drawing/2014/main" val="464851495"/>
                    </a:ext>
                  </a:extLst>
                </a:gridCol>
                <a:gridCol w="1247684">
                  <a:extLst>
                    <a:ext uri="{9D8B030D-6E8A-4147-A177-3AD203B41FA5}">
                      <a16:colId xmlns:a16="http://schemas.microsoft.com/office/drawing/2014/main" val="3796178478"/>
                    </a:ext>
                  </a:extLst>
                </a:gridCol>
                <a:gridCol w="1247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Number of Hidden Layers </a:t>
                      </a:r>
                    </a:p>
                  </a:txBody>
                  <a:tcPr marL="124175" marR="124175" marT="124175" marB="1241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Number of Nodes</a:t>
                      </a:r>
                    </a:p>
                    <a:p>
                      <a:pPr algn="ctr"/>
                      <a:endParaRPr lang="en-IN" sz="1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4175" marR="124175" marT="124175" marB="1241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Threshold</a:t>
                      </a:r>
                    </a:p>
                    <a:p>
                      <a:pPr algn="ctr"/>
                      <a:endParaRPr lang="en-IN" sz="1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4175" marR="124175" marT="124175" marB="1241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Rep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(Iteration)</a:t>
                      </a:r>
                    </a:p>
                    <a:p>
                      <a:pPr algn="ctr"/>
                      <a:endParaRPr lang="en-IN" sz="1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4175" marR="124175" marT="124175" marB="1241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Learning Rate</a:t>
                      </a:r>
                    </a:p>
                    <a:p>
                      <a:pPr algn="ctr"/>
                      <a:endParaRPr lang="en-IN" sz="1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4175" marR="124175" marT="124175" marB="1241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cap="all" spc="150" dirty="0">
                          <a:solidFill>
                            <a:schemeClr val="lt1"/>
                          </a:solidFill>
                        </a:rPr>
                        <a:t>Accuracy (%)</a:t>
                      </a:r>
                    </a:p>
                  </a:txBody>
                  <a:tcPr marL="124175" marR="124175" marT="124175" marB="12417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6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0.1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0.01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66.208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6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0.1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0.2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67.374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6,4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0.1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0.1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67.862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2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6,4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0.1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0.2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66.126</a:t>
                      </a:r>
                    </a:p>
                  </a:txBody>
                  <a:tcPr marL="92690" marR="92690" marT="46345" marB="4634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218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8EB953F-03EE-42BD-8736-2426D7941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99" r="778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CD9EFE-D570-ED44-B5E6-E915F832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FDDBA-DAB2-1147-98D3-BCA18049C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With the employee attrition dataset we can uncover various factors that lead to attrition of an employee from a particular company.</a:t>
            </a:r>
          </a:p>
          <a:p>
            <a:r>
              <a:rPr lang="en-US" dirty="0"/>
              <a:t>To develop a classification models from Provided Attrition Dataset which assists in prediction of the potential of employees leaving the company i.e. gets terminated.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2047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8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422F28-06BC-B243-A420-91B8E204A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4A3DB-5944-334B-8398-A84F1C3FF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6955" y="2248156"/>
            <a:ext cx="4382837" cy="2361688"/>
          </a:xfrm>
        </p:spPr>
        <p:txBody>
          <a:bodyPr anchor="ctr">
            <a:normAutofit fontScale="92500" lnSpcReduction="20000"/>
          </a:bodyPr>
          <a:lstStyle/>
          <a:p>
            <a:r>
              <a:rPr lang="en-US" dirty="0"/>
              <a:t>After running different models we observed the highest accuracy for the Random Forest by changing the hyperparameter of ntree and we observed highest accuracy of 70.16% at ntree = 1000.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32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1A638C-2355-AC4E-AB8D-F1320A5C7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589" y="2632550"/>
            <a:ext cx="4299666" cy="1584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Thank you!</a:t>
            </a:r>
          </a:p>
        </p:txBody>
      </p:sp>
      <p:sp>
        <p:nvSpPr>
          <p:cNvPr id="24" name="Isosceles Triangle 20">
            <a:extLst>
              <a:ext uri="{FF2B5EF4-FFF2-40B4-BE49-F238E27FC236}">
                <a16:creationId xmlns:a16="http://schemas.microsoft.com/office/drawing/2014/main" id="{DC99427B-A97E-40A3-B1FD-4557346C6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Graphic 5" descr="Sunglasses Face with Solid Fill">
            <a:extLst>
              <a:ext uri="{FF2B5EF4-FFF2-40B4-BE49-F238E27FC236}">
                <a16:creationId xmlns:a16="http://schemas.microsoft.com/office/drawing/2014/main" id="{C91694C9-F89D-4080-A2A4-605F638BD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10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052AD3-EED9-4044-916D-9AF941450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5410756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Data Fields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4DC822-245A-B548-99F8-06255DE57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502786"/>
              </p:ext>
            </p:extLst>
          </p:nvPr>
        </p:nvGraphicFramePr>
        <p:xfrm>
          <a:off x="1698065" y="967536"/>
          <a:ext cx="6863840" cy="381000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013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8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19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029">
                <a:tc>
                  <a:txBody>
                    <a:bodyPr/>
                    <a:lstStyle/>
                    <a:p>
                      <a:r>
                        <a:rPr lang="en-IN" sz="900" b="0" cap="all" spc="150" dirty="0">
                          <a:solidFill>
                            <a:schemeClr val="lt1"/>
                          </a:solidFill>
                        </a:rPr>
                        <a:t>Column Name</a:t>
                      </a:r>
                    </a:p>
                  </a:txBody>
                  <a:tcPr marL="80170" marR="80170" marT="80170" marB="801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b="0" cap="all" spc="150" dirty="0">
                          <a:solidFill>
                            <a:schemeClr val="lt1"/>
                          </a:solidFill>
                        </a:rPr>
                        <a:t>Description</a:t>
                      </a:r>
                    </a:p>
                  </a:txBody>
                  <a:tcPr marL="80170" marR="80170" marT="80170" marB="801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b="0" cap="all" spc="150">
                          <a:solidFill>
                            <a:schemeClr val="lt1"/>
                          </a:solidFill>
                        </a:rPr>
                        <a:t>Data Type</a:t>
                      </a:r>
                    </a:p>
                  </a:txBody>
                  <a:tcPr marL="80170" marR="80170" marT="80170" marB="801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170">
                <a:tc>
                  <a:txBody>
                    <a:bodyPr/>
                    <a:lstStyle/>
                    <a:p>
                      <a:r>
                        <a:rPr lang="en-IN" sz="900" cap="none" spc="0" dirty="0">
                          <a:solidFill>
                            <a:schemeClr val="tx1"/>
                          </a:solidFill>
                        </a:rPr>
                        <a:t>EMP_ID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 dirty="0">
                          <a:solidFill>
                            <a:schemeClr val="tx1"/>
                          </a:solidFill>
                        </a:rPr>
                        <a:t>Employee ID of each employee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170">
                <a:tc>
                  <a:txBody>
                    <a:bodyPr/>
                    <a:lstStyle/>
                    <a:p>
                      <a:r>
                        <a:rPr lang="en-IN" sz="900" cap="none" spc="0" dirty="0">
                          <a:solidFill>
                            <a:schemeClr val="tx1"/>
                          </a:solidFill>
                        </a:rPr>
                        <a:t>ANNUAL_RATE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Annual Salary of</a:t>
                      </a:r>
                      <a:r>
                        <a:rPr lang="en-IN" sz="900" cap="none" spc="0" baseline="0">
                          <a:solidFill>
                            <a:schemeClr val="tx1"/>
                          </a:solidFill>
                        </a:rPr>
                        <a:t> employee</a:t>
                      </a:r>
                      <a:endParaRPr lang="en-IN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503">
                <a:tc>
                  <a:txBody>
                    <a:bodyPr/>
                    <a:lstStyle/>
                    <a:p>
                      <a:r>
                        <a:rPr lang="en-IN" sz="900" cap="none" spc="0" dirty="0">
                          <a:solidFill>
                            <a:schemeClr val="tx1"/>
                          </a:solidFill>
                        </a:rPr>
                        <a:t>HRLY_RATE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Hourly</a:t>
                      </a:r>
                      <a:r>
                        <a:rPr lang="en-IN" sz="900" cap="none" spc="0" baseline="0">
                          <a:solidFill>
                            <a:schemeClr val="tx1"/>
                          </a:solidFill>
                        </a:rPr>
                        <a:t> Rate of employee</a:t>
                      </a:r>
                      <a:endParaRPr lang="en-IN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170">
                <a:tc>
                  <a:txBody>
                    <a:bodyPr/>
                    <a:lstStyle/>
                    <a:p>
                      <a:r>
                        <a:rPr lang="en-IN" sz="900" cap="none" spc="0" dirty="0">
                          <a:solidFill>
                            <a:schemeClr val="tx1"/>
                          </a:solidFill>
                        </a:rPr>
                        <a:t>JOBCODE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Job Code of employee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170">
                <a:tc>
                  <a:txBody>
                    <a:bodyPr/>
                    <a:lstStyle/>
                    <a:p>
                      <a:r>
                        <a:rPr lang="en-IN" sz="900" cap="none" spc="0" dirty="0">
                          <a:solidFill>
                            <a:schemeClr val="tx1"/>
                          </a:solidFill>
                        </a:rPr>
                        <a:t>ETHNICITY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 dirty="0">
                          <a:solidFill>
                            <a:schemeClr val="tx1"/>
                          </a:solidFill>
                        </a:rPr>
                        <a:t>Ethnicity of the employee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170"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SEX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 dirty="0">
                          <a:solidFill>
                            <a:schemeClr val="tx1"/>
                          </a:solidFill>
                        </a:rPr>
                        <a:t>Sex of Employee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 dirty="0"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170"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MARITAL_STATUS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Marital</a:t>
                      </a:r>
                      <a:r>
                        <a:rPr lang="en-IN" sz="900" cap="none" spc="0" baseline="0">
                          <a:solidFill>
                            <a:schemeClr val="tx1"/>
                          </a:solidFill>
                        </a:rPr>
                        <a:t> Status of Employee</a:t>
                      </a:r>
                      <a:endParaRPr lang="en-IN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 dirty="0"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3139"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JOB_SATISFACTION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lang="en-IN" sz="900" cap="none" spc="0" baseline="0">
                          <a:solidFill>
                            <a:schemeClr val="tx1"/>
                          </a:solidFill>
                        </a:rPr>
                        <a:t> much employee is satisfied with the job </a:t>
                      </a:r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 within</a:t>
                      </a:r>
                      <a:r>
                        <a:rPr lang="en-IN" sz="900" cap="none" spc="0" baseline="0">
                          <a:solidFill>
                            <a:schemeClr val="tx1"/>
                          </a:solidFill>
                        </a:rPr>
                        <a:t> range 1-5</a:t>
                      </a:r>
                      <a:endParaRPr lang="en-IN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170"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Age of employee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3139"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NO_OF_TEAM_CHANGED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Number</a:t>
                      </a:r>
                      <a:r>
                        <a:rPr lang="en-IN" sz="900" cap="none" spc="0" baseline="0">
                          <a:solidFill>
                            <a:schemeClr val="tx1"/>
                          </a:solidFill>
                        </a:rPr>
                        <a:t> of teams employee has changed within the organization</a:t>
                      </a:r>
                      <a:endParaRPr lang="en-IN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 dirty="0"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 marL="80170" marR="80170" marT="80170" marB="8017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344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052AD3-EED9-4044-916D-9AF941450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880" y="5400705"/>
            <a:ext cx="5733352" cy="109854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/>
              <a:t>Data Fields: Continue</a:t>
            </a: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F6E918B1-FA59-42EF-8A8E-B0F3D1E54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F7890B6-1F60-CA46-B0D7-247CCBB1A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604685"/>
              </p:ext>
            </p:extLst>
          </p:nvPr>
        </p:nvGraphicFramePr>
        <p:xfrm>
          <a:off x="1846116" y="1172036"/>
          <a:ext cx="6646879" cy="400910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186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4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6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218">
                <a:tc>
                  <a:txBody>
                    <a:bodyPr/>
                    <a:lstStyle/>
                    <a:p>
                      <a:r>
                        <a:rPr lang="en-IN" sz="1100" b="0" cap="all" spc="150">
                          <a:solidFill>
                            <a:schemeClr val="lt1"/>
                          </a:solidFill>
                        </a:rPr>
                        <a:t>Column Name</a:t>
                      </a:r>
                    </a:p>
                  </a:txBody>
                  <a:tcPr marL="97106" marR="97106" marT="97106" marB="9710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 cap="all" spc="150" dirty="0">
                          <a:solidFill>
                            <a:schemeClr val="lt1"/>
                          </a:solidFill>
                        </a:rPr>
                        <a:t>Description</a:t>
                      </a:r>
                    </a:p>
                  </a:txBody>
                  <a:tcPr marL="97106" marR="97106" marT="97106" marB="9710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 cap="all" spc="150">
                          <a:solidFill>
                            <a:schemeClr val="lt1"/>
                          </a:solidFill>
                        </a:rPr>
                        <a:t>Data Type</a:t>
                      </a:r>
                    </a:p>
                  </a:txBody>
                  <a:tcPr marL="97106" marR="97106" marT="97106" marB="9710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571">
                <a:tc>
                  <a:txBody>
                    <a:bodyPr/>
                    <a:lstStyle/>
                    <a:p>
                      <a:r>
                        <a:rPr lang="en-IN" sz="900" cap="none" spc="0" dirty="0">
                          <a:solidFill>
                            <a:schemeClr val="tx1"/>
                          </a:solidFill>
                        </a:rPr>
                        <a:t>REFERAL_SOURCE</a:t>
                      </a:r>
                    </a:p>
                  </a:txBody>
                  <a:tcPr marL="97106" marR="97106" marT="97106" marB="971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 baseline="0" dirty="0">
                          <a:solidFill>
                            <a:schemeClr val="tx1"/>
                          </a:solidFill>
                        </a:rPr>
                        <a:t>If the employee referred to  this job, what was the referral source</a:t>
                      </a:r>
                      <a:endParaRPr lang="en-IN" sz="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7106" marR="97106" marT="97106" marB="971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 marL="97106" marR="97106" marT="97106" marB="971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126"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HIRE_MONTH</a:t>
                      </a:r>
                    </a:p>
                  </a:txBody>
                  <a:tcPr marL="97106" marR="97106" marT="97106" marB="971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In which</a:t>
                      </a:r>
                      <a:r>
                        <a:rPr lang="en-IN" sz="900" cap="none" spc="0" baseline="0">
                          <a:solidFill>
                            <a:schemeClr val="tx1"/>
                          </a:solidFill>
                        </a:rPr>
                        <a:t> month employee was hired</a:t>
                      </a:r>
                      <a:endParaRPr lang="en-IN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7106" marR="97106" marT="97106" marB="971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 marL="97106" marR="97106" marT="97106" marB="971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126"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REHIRE</a:t>
                      </a:r>
                    </a:p>
                  </a:txBody>
                  <a:tcPr marL="97106" marR="97106" marT="97106" marB="971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Whether</a:t>
                      </a:r>
                      <a:r>
                        <a:rPr lang="en-IN" sz="900" cap="none" spc="0" baseline="0">
                          <a:solidFill>
                            <a:schemeClr val="tx1"/>
                          </a:solidFill>
                        </a:rPr>
                        <a:t> the Employee was rehired or not</a:t>
                      </a:r>
                      <a:endParaRPr lang="en-IN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7106" marR="97106" marT="97106" marB="971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 marL="97106" marR="97106" marT="97106" marB="971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682"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TERMINATION_YEAR</a:t>
                      </a:r>
                    </a:p>
                  </a:txBody>
                  <a:tcPr marL="97106" marR="97106" marT="97106" marB="971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If terminated, in which year</a:t>
                      </a:r>
                    </a:p>
                  </a:txBody>
                  <a:tcPr marL="97106" marR="97106" marT="97106" marB="971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 err="1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en-IN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7106" marR="97106" marT="97106" marB="971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9126"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IS_FIRST_JOB</a:t>
                      </a:r>
                    </a:p>
                  </a:txBody>
                  <a:tcPr marL="97106" marR="97106" marT="97106" marB="971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Is this the first job of the employee</a:t>
                      </a:r>
                    </a:p>
                  </a:txBody>
                  <a:tcPr marL="97106" marR="97106" marT="97106" marB="971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 marL="97106" marR="97106" marT="97106" marB="971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9126"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TRAVELLED_REQUIRED</a:t>
                      </a:r>
                    </a:p>
                  </a:txBody>
                  <a:tcPr marL="97106" marR="97106" marT="97106" marB="971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Does this job require any travel</a:t>
                      </a:r>
                    </a:p>
                  </a:txBody>
                  <a:tcPr marL="97106" marR="97106" marT="97106" marB="971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 marL="97106" marR="97106" marT="97106" marB="971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9126"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PERFORMANCE_</a:t>
                      </a:r>
                      <a:r>
                        <a:rPr lang="en-IN" sz="900" cap="none" spc="0" baseline="0">
                          <a:solidFill>
                            <a:schemeClr val="tx1"/>
                          </a:solidFill>
                        </a:rPr>
                        <a:t>RATING</a:t>
                      </a:r>
                      <a:endParaRPr lang="en-IN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7106" marR="97106" marT="97106" marB="971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lang="en-IN" sz="900" cap="none" spc="0" baseline="0">
                          <a:solidFill>
                            <a:schemeClr val="tx1"/>
                          </a:solidFill>
                        </a:rPr>
                        <a:t> is the performance of the employee in range 1-5</a:t>
                      </a:r>
                      <a:endParaRPr lang="en-IN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7106" marR="97106" marT="97106" marB="971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97106" marR="97106" marT="97106" marB="971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080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3B9EDA-B869-0D4A-A36A-92C9D3DE2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74880"/>
              </p:ext>
            </p:extLst>
          </p:nvPr>
        </p:nvGraphicFramePr>
        <p:xfrm>
          <a:off x="1364789" y="688872"/>
          <a:ext cx="7199857" cy="397161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406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299">
                <a:tc>
                  <a:txBody>
                    <a:bodyPr/>
                    <a:lstStyle/>
                    <a:p>
                      <a:r>
                        <a:rPr lang="en-IN" sz="1100" b="0" cap="all" spc="150">
                          <a:solidFill>
                            <a:schemeClr val="lt1"/>
                          </a:solidFill>
                        </a:rPr>
                        <a:t>Column Name</a:t>
                      </a:r>
                    </a:p>
                  </a:txBody>
                  <a:tcPr marL="96502" marR="96502" marT="96502" marB="96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 cap="all" spc="150" dirty="0">
                          <a:solidFill>
                            <a:schemeClr val="lt1"/>
                          </a:solidFill>
                        </a:rPr>
                        <a:t>Description</a:t>
                      </a:r>
                    </a:p>
                  </a:txBody>
                  <a:tcPr marL="96502" marR="96502" marT="96502" marB="96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 cap="all" spc="150">
                          <a:solidFill>
                            <a:schemeClr val="lt1"/>
                          </a:solidFill>
                        </a:rPr>
                        <a:t>Data Type</a:t>
                      </a:r>
                    </a:p>
                  </a:txBody>
                  <a:tcPr marL="96502" marR="96502" marT="96502" marB="9650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132"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DISABED_EMP</a:t>
                      </a: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Is the employee disabled or not</a:t>
                      </a: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132"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DISABLED_VET</a:t>
                      </a: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Is</a:t>
                      </a:r>
                      <a:r>
                        <a:rPr lang="en-IN" sz="900" cap="none" spc="0" baseline="0">
                          <a:solidFill>
                            <a:schemeClr val="tx1"/>
                          </a:solidFill>
                        </a:rPr>
                        <a:t> the employee a disabled veteran or not</a:t>
                      </a:r>
                      <a:endParaRPr lang="en-IN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132"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EDUCATION_LEVEL</a:t>
                      </a: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What</a:t>
                      </a:r>
                      <a:r>
                        <a:rPr lang="en-IN" sz="900" cap="none" spc="0" baseline="0">
                          <a:solidFill>
                            <a:schemeClr val="tx1"/>
                          </a:solidFill>
                        </a:rPr>
                        <a:t> is the education level of the employee </a:t>
                      </a:r>
                      <a:endParaRPr lang="en-IN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132">
                <a:tc>
                  <a:txBody>
                    <a:bodyPr/>
                    <a:lstStyle/>
                    <a:p>
                      <a:r>
                        <a:rPr lang="en-IN" sz="900" cap="none" spc="0" dirty="0">
                          <a:solidFill>
                            <a:schemeClr val="tx1"/>
                          </a:solidFill>
                        </a:rPr>
                        <a:t>STATUS (Target Variable)</a:t>
                      </a: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Whether</a:t>
                      </a:r>
                      <a:r>
                        <a:rPr lang="en-IN" sz="900" cap="none" spc="0" baseline="0">
                          <a:solidFill>
                            <a:schemeClr val="tx1"/>
                          </a:solidFill>
                        </a:rPr>
                        <a:t> the employee is terminated or not</a:t>
                      </a:r>
                      <a:endParaRPr lang="en-IN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132">
                <a:tc>
                  <a:txBody>
                    <a:bodyPr/>
                    <a:lstStyle/>
                    <a:p>
                      <a:r>
                        <a:rPr lang="en-IN" sz="900" cap="none" spc="0" dirty="0">
                          <a:solidFill>
                            <a:schemeClr val="tx1"/>
                          </a:solidFill>
                        </a:rPr>
                        <a:t>JOB_GROUP</a:t>
                      </a: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In</a:t>
                      </a:r>
                      <a:r>
                        <a:rPr lang="en-IN" sz="900" cap="none" spc="0" baseline="0">
                          <a:solidFill>
                            <a:schemeClr val="tx1"/>
                          </a:solidFill>
                        </a:rPr>
                        <a:t> which job group does the employee fall</a:t>
                      </a:r>
                      <a:endParaRPr lang="en-IN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132">
                <a:tc>
                  <a:txBody>
                    <a:bodyPr/>
                    <a:lstStyle/>
                    <a:p>
                      <a:r>
                        <a:rPr lang="en-IN" sz="900" cap="none" spc="0" dirty="0">
                          <a:solidFill>
                            <a:schemeClr val="tx1"/>
                          </a:solidFill>
                        </a:rPr>
                        <a:t>PREVYR_1</a:t>
                      </a: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Previous year 1 rating </a:t>
                      </a: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 err="1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en-IN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132"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PREVYR_2</a:t>
                      </a: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Previous year 2 rating</a:t>
                      </a: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 err="1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en-IN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132"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PREVYR_3</a:t>
                      </a: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Previous year 3 rating</a:t>
                      </a: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 err="1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en-IN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132"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PREVYR_4</a:t>
                      </a: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Previous year 4 rating</a:t>
                      </a: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 err="1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en-IN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132"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PREVYR_5</a:t>
                      </a: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>
                          <a:solidFill>
                            <a:schemeClr val="tx1"/>
                          </a:solidFill>
                        </a:rPr>
                        <a:t>Previous year 5 rating</a:t>
                      </a: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cap="none" spc="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96502" marR="96502" marT="96502" marB="9650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14B4768-7014-354F-9A9C-9516621F9B86}"/>
              </a:ext>
            </a:extLst>
          </p:cNvPr>
          <p:cNvSpPr txBox="1">
            <a:spLocks/>
          </p:cNvSpPr>
          <p:nvPr/>
        </p:nvSpPr>
        <p:spPr>
          <a:xfrm>
            <a:off x="2132454" y="5378247"/>
            <a:ext cx="5664526" cy="10985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/>
              <a:t>Data Fields: Continue</a:t>
            </a:r>
          </a:p>
        </p:txBody>
      </p:sp>
    </p:spTree>
    <p:extLst>
      <p:ext uri="{BB962C8B-B14F-4D97-AF65-F5344CB8AC3E}">
        <p14:creationId xmlns:p14="http://schemas.microsoft.com/office/powerpoint/2010/main" val="877686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3B0D78-A479-264B-B1B3-C63EEDAA4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898" y="129739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Preprocessing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BC57E742-4F4C-47FA-B3F4-4DE99C5AF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86CD3-EC4C-8842-AE96-F3626AA28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8321" y="1951768"/>
            <a:ext cx="4512988" cy="331793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We found that columns EMP_ID and JOBCODE provides little importance as it contains unique values. So, removed them as they won’t influence in Model.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TERMINATION_YEAR is a categorical feature so missing values were imputed with 0 and denoted it as separate category. 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Likewise, REFERAL_SOURCE and ETHNICITY also contained missing values and were replaced the missing values with the mode of the columns i.e. increase the accuracy.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Lastly, We did Data Normalization to normalize the entire dataset bring every column under common scale to reduce biasness from dataset.</a:t>
            </a:r>
          </a:p>
        </p:txBody>
      </p:sp>
    </p:spTree>
    <p:extLst>
      <p:ext uri="{BB962C8B-B14F-4D97-AF65-F5344CB8AC3E}">
        <p14:creationId xmlns:p14="http://schemas.microsoft.com/office/powerpoint/2010/main" val="1568104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7356384-55CE-6947-8881-58B321B95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E89FA-F103-2142-849B-9C528D3B3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en-US" dirty="0" err="1"/>
              <a:t>attrition_data.csv</a:t>
            </a:r>
            <a:r>
              <a:rPr lang="en-US" dirty="0"/>
              <a:t> :- It contains 9613 rows and 27 columns</a:t>
            </a:r>
          </a:p>
          <a:p>
            <a:r>
              <a:rPr lang="en-US" dirty="0"/>
              <a:t>Training data :- It contains 7209 rows and selected 10 columns.</a:t>
            </a:r>
          </a:p>
          <a:p>
            <a:r>
              <a:rPr lang="en-US" dirty="0"/>
              <a:t>Test data :- It contains 2403 rows and selected 10 columns.</a:t>
            </a:r>
          </a:p>
          <a:p>
            <a:r>
              <a:rPr lang="en-US" dirty="0"/>
              <a:t>Target Variable : STATUS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708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D118F-8568-2241-A182-6EABA43D6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Random Forest : Feature Selection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E6FAF4-55FC-48B2-AF24-033315F95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293145"/>
            <a:ext cx="3973943" cy="3440110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TERMINATION_YEAR has high importance compared to every other columns. Thus it overpowers different features because of which the importance of other different features diminishes drastically.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C768B4-AB1E-2E4B-8290-03DCBA72B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268902"/>
            <a:ext cx="5143500" cy="4307681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3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59921-0524-0A40-8C45-D360614C6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Feature Selection: Continue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AA102DF-000A-4D6A-B8AD-ED9DCF382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203120"/>
            <a:ext cx="3973943" cy="34401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removed TERMINATION_YEAR and measured top 10 features which were important for consideration using Random Forest. </a:t>
            </a:r>
          </a:p>
          <a:p>
            <a:r>
              <a:rPr lang="en-US" dirty="0">
                <a:solidFill>
                  <a:schemeClr val="bg1"/>
                </a:solidFill>
              </a:rPr>
              <a:t>We achieved Accuracy score: 69.76422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CDC2C998-15C6-1B4E-8579-DC8DF0A65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288190"/>
            <a:ext cx="5143500" cy="4269105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6163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954</Words>
  <Application>Microsoft Macintosh PowerPoint</Application>
  <PresentationFormat>Widescreen</PresentationFormat>
  <Paragraphs>223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Data Analysis on Employee Attrition Data</vt:lpstr>
      <vt:lpstr>Problem Statement</vt:lpstr>
      <vt:lpstr>Data Fields</vt:lpstr>
      <vt:lpstr>Data Fields: Continue</vt:lpstr>
      <vt:lpstr>PowerPoint Presentation</vt:lpstr>
      <vt:lpstr>Data Preprocessing</vt:lpstr>
      <vt:lpstr>The Data</vt:lpstr>
      <vt:lpstr>Random Forest : Feature Selection </vt:lpstr>
      <vt:lpstr>Feature Selection: Continue</vt:lpstr>
      <vt:lpstr>Feature Selection: Continue</vt:lpstr>
      <vt:lpstr>Heat Map between Columns: </vt:lpstr>
      <vt:lpstr>Heat Map: Observations</vt:lpstr>
      <vt:lpstr>Models Used </vt:lpstr>
      <vt:lpstr>KNN</vt:lpstr>
      <vt:lpstr>Decision Tree</vt:lpstr>
      <vt:lpstr>C50 </vt:lpstr>
      <vt:lpstr>Naïve Bayes:  </vt:lpstr>
      <vt:lpstr>Random Forest</vt:lpstr>
      <vt:lpstr>Artificial Neural Network(ANN)</vt:lpstr>
      <vt:lpstr>Conclusion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on Employee Attrition Data</dc:title>
  <dc:creator>Aakash Rami</dc:creator>
  <cp:lastModifiedBy>Aakash Rami</cp:lastModifiedBy>
  <cp:revision>5</cp:revision>
  <dcterms:created xsi:type="dcterms:W3CDTF">2020-05-09T00:03:25Z</dcterms:created>
  <dcterms:modified xsi:type="dcterms:W3CDTF">2020-05-09T00:44:02Z</dcterms:modified>
</cp:coreProperties>
</file>